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2"/>
  </p:notesMasterIdLst>
  <p:handoutMasterIdLst>
    <p:handoutMasterId r:id="rId23"/>
  </p:handoutMasterIdLst>
  <p:sldIdLst>
    <p:sldId id="447" r:id="rId7"/>
    <p:sldId id="339" r:id="rId8"/>
    <p:sldId id="451" r:id="rId9"/>
    <p:sldId id="452" r:id="rId10"/>
    <p:sldId id="464" r:id="rId11"/>
    <p:sldId id="465" r:id="rId12"/>
    <p:sldId id="453" r:id="rId13"/>
    <p:sldId id="466" r:id="rId14"/>
    <p:sldId id="454" r:id="rId15"/>
    <p:sldId id="456" r:id="rId16"/>
    <p:sldId id="457" r:id="rId17"/>
    <p:sldId id="462" r:id="rId18"/>
    <p:sldId id="458" r:id="rId19"/>
    <p:sldId id="463" r:id="rId20"/>
    <p:sldId id="450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1" autoAdjust="0"/>
    <p:restoredTop sz="96205"/>
  </p:normalViewPr>
  <p:slideViewPr>
    <p:cSldViewPr snapToGrid="0">
      <p:cViewPr>
        <p:scale>
          <a:sx n="127" d="100"/>
          <a:sy n="127" d="100"/>
        </p:scale>
        <p:origin x="1408" y="7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2/11/25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48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ML Frameworks and Optimised Libraries </a:t>
            </a:r>
            <a:r>
              <a:rPr lang="en-US" dirty="0"/>
              <a:t>(Chapter 3)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ML Frameworks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322303-3DA1-FF63-5831-8EAC9C97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059" y="1205802"/>
            <a:ext cx="5764492" cy="504207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Supported Frameworks: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Pytorch</a:t>
            </a:r>
            <a:r>
              <a:rPr lang="en-GB" sz="1700" b="1" dirty="0"/>
              <a:t>: </a:t>
            </a:r>
            <a:r>
              <a:rPr lang="en-GB" sz="1700" dirty="0"/>
              <a:t>Optimized for adaptability, training, developer experience and fast prototyping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LiteRT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ExecuTorch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ONNX Runtime</a:t>
            </a:r>
            <a:r>
              <a:rPr lang="en-GB" sz="1700" dirty="0"/>
              <a:t>: Versatile cross-platform inference engine.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Arm Compute Library</a:t>
            </a:r>
            <a:r>
              <a:rPr lang="en-GB" sz="1700" dirty="0"/>
              <a:t>: Provides optimized low-level compute routines for static graph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Llama.cpp</a:t>
            </a:r>
            <a:r>
              <a:rPr lang="en-GB" sz="1700" dirty="0"/>
              <a:t>: Minimalistic pure C++ project for LLM inference.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…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/>
              <a:t>Hardware-Specific Optimizations </a:t>
            </a:r>
            <a:endParaRPr lang="en-GB" sz="21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Leverages Arm’s </a:t>
            </a:r>
            <a:r>
              <a:rPr lang="en-GB" sz="1700" b="1" dirty="0"/>
              <a:t>NEON/SVE </a:t>
            </a:r>
            <a:r>
              <a:rPr lang="en-GB" sz="1700" dirty="0"/>
              <a:t>instructions for efficient computation. Through low level libraries.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Custom kernel libraries tuned for Arm architectures (</a:t>
            </a:r>
            <a:r>
              <a:rPr lang="en-GB" sz="1700" b="1" dirty="0" err="1"/>
              <a:t>KleidiAI</a:t>
            </a:r>
            <a:r>
              <a:rPr lang="en-GB" sz="17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A6171-30D4-1BD6-3DF7-AF6AF784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967" y="1382330"/>
            <a:ext cx="5477308" cy="363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2BA4C-8FDD-D863-7F3F-7EDCF06CB649}"/>
              </a:ext>
            </a:extLst>
          </p:cNvPr>
          <p:cNvSpPr txBox="1"/>
          <p:nvPr/>
        </p:nvSpPr>
        <p:spPr>
          <a:xfrm>
            <a:off x="6642799" y="5015008"/>
            <a:ext cx="4671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An example of an AI stack from high level applications to low-level implementations and Arm specific hardware features.</a:t>
            </a:r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PyTorch</a:t>
            </a:r>
            <a:r>
              <a:rPr lang="en-GB" dirty="0"/>
              <a:t>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DFA6C9-76BF-D985-971C-FB59AED78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51767"/>
            <a:ext cx="5610769" cy="494833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User-Level API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Python functions (e.g.,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torch.add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sz="1700" dirty="0">
                <a:cs typeface="Consolas" panose="020B0609020204030204" pitchFamily="49" charset="0"/>
              </a:rPr>
              <a:t>)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/>
              <a:t>initiate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Central Dispatcher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Routes calls based on tensor type, device and data type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Determines correct implementation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Aten – The Tensor Library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Acts as the bridge between the dispatcher and low-level kernels.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Provides a unified API for tensor operations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Backend Libraries &amp; Optimizations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OpenBLAS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On Arm, optimized routines leverage hardware-specific instructions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KleidiAI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Arm specific operator implementations leveraging hardware features including (NEON/I8MM/SVE/SVE2/SME/..)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Extensibility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Supports custom backends and operator registrations, enabling further hardware-specific tuning.  </a:t>
            </a:r>
          </a:p>
          <a:p>
            <a:pPr marL="506095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700" dirty="0"/>
              <a:t>		</a:t>
            </a:r>
            <a:endParaRPr lang="en-US" alt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41DDA-85B8-454E-C854-C4E24254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1767"/>
            <a:ext cx="5838372" cy="3872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743DB-DFB6-1321-B83F-BDDFCDC76964}"/>
              </a:ext>
            </a:extLst>
          </p:cNvPr>
          <p:cNvSpPr txBox="1"/>
          <p:nvPr/>
        </p:nvSpPr>
        <p:spPr>
          <a:xfrm>
            <a:off x="6679364" y="5073340"/>
            <a:ext cx="4671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The </a:t>
            </a:r>
            <a:r>
              <a:rPr lang="en-US" sz="1600" dirty="0" err="1">
                <a:latin typeface="+mn-lt"/>
              </a:rPr>
              <a:t>Pytorch</a:t>
            </a:r>
            <a:r>
              <a:rPr lang="en-US" sz="1600" dirty="0">
                <a:latin typeface="+mn-lt"/>
              </a:rPr>
              <a:t> Stack and it’s dispatching logic. </a:t>
            </a:r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Optimised Libraries –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1E55C-7619-1716-7709-F7090F37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80" y="1390540"/>
            <a:ext cx="566964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What Are Micro-Kernels?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Highly optimized low-level compute functions designed to accelerate matrix multiplications and tensor operations.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dirty="0"/>
              <a:t>Used in Arm CPU inference engines to maximize performance for ML workloads.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Why Do Micro-Kernels Matter for Inference?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Cache-Aware Execution</a:t>
            </a:r>
            <a:r>
              <a:rPr lang="en-GB" sz="1500" dirty="0"/>
              <a:t>: Optimized to fit within CPU cache, reducing memory bandwidth usage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Leverages specialized instructions (e.g.,</a:t>
            </a:r>
            <a:r>
              <a:rPr lang="en-GB" sz="1400" b="1" dirty="0"/>
              <a:t> I8MM</a:t>
            </a:r>
            <a:r>
              <a:rPr lang="en-GB" sz="1400" dirty="0"/>
              <a:t>,</a:t>
            </a:r>
            <a:r>
              <a:rPr lang="en-GB" sz="1400" b="1" dirty="0"/>
              <a:t> SVE</a:t>
            </a:r>
            <a:r>
              <a:rPr lang="en-GB" sz="1400" dirty="0"/>
              <a:t>,</a:t>
            </a:r>
            <a:r>
              <a:rPr lang="en-GB" sz="1400" b="1" dirty="0"/>
              <a:t> SVE2</a:t>
            </a:r>
            <a:r>
              <a:rPr lang="en-GB" sz="1400" dirty="0"/>
              <a:t>, </a:t>
            </a:r>
            <a:r>
              <a:rPr lang="en-GB" sz="1400" b="1" dirty="0" err="1"/>
              <a:t>DotProd</a:t>
            </a:r>
            <a:r>
              <a:rPr lang="en-GB" sz="1400" dirty="0"/>
              <a:t>) to process multiple data points in parallel.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Custom implementations for critical operations like </a:t>
            </a:r>
            <a:r>
              <a:rPr lang="en-GB" sz="1400" b="1" dirty="0"/>
              <a:t>GEMM</a:t>
            </a:r>
            <a:r>
              <a:rPr lang="en-GB" sz="1400" dirty="0"/>
              <a:t> (General Matrix Multiplication) and </a:t>
            </a:r>
            <a:r>
              <a:rPr lang="en-GB" sz="1400" b="1" dirty="0"/>
              <a:t>convolutions</a:t>
            </a:r>
            <a:r>
              <a:rPr lang="en-GB" sz="1400" dirty="0"/>
              <a:t>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Designed to operate on only part of the input, so they can be scaled efficiently across multiple CPU cores.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Enables efficient computation with low precision formats such as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INT4</a:t>
            </a:r>
            <a:r>
              <a:rPr lang="en-GB" sz="1400" dirty="0"/>
              <a:t> and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INT8</a:t>
            </a:r>
            <a:r>
              <a:rPr lang="en-GB" sz="1400" dirty="0"/>
              <a:t>,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BFP16</a:t>
            </a:r>
            <a:r>
              <a:rPr lang="en-GB" sz="1400" dirty="0"/>
              <a:t>. </a:t>
            </a:r>
            <a:r>
              <a:rPr lang="en-GB" sz="1500" b="1" dirty="0"/>
              <a:t>		</a:t>
            </a: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415A1-FD68-EFE0-21C9-AC398A47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985" y="1573928"/>
            <a:ext cx="4881799" cy="2920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37943-D42F-C9D7-78B0-5943C18C7C4B}"/>
              </a:ext>
            </a:extLst>
          </p:cNvPr>
          <p:cNvSpPr txBox="1"/>
          <p:nvPr/>
        </p:nvSpPr>
        <p:spPr>
          <a:xfrm>
            <a:off x="6845825" y="4678121"/>
            <a:ext cx="4785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 of a Micro-Kernel, that produces a portion of the output, operating on only a portion of the input. </a:t>
            </a: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Llama.cpp</a:t>
            </a:r>
            <a:r>
              <a:rPr lang="en-GB" dirty="0"/>
              <a:t> for Lightweight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621E-28CF-3176-DB55-B76E9136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10882"/>
            <a:ext cx="5521674" cy="4948237"/>
          </a:xfrm>
        </p:spPr>
        <p:txBody>
          <a:bodyPr/>
          <a:lstStyle/>
          <a:p>
            <a:r>
              <a:rPr lang="en-US" sz="1900" b="1" dirty="0"/>
              <a:t>Lightweight &amp; Efficient</a:t>
            </a:r>
            <a:r>
              <a:rPr lang="en-US" sz="1900" dirty="0"/>
              <a:t>: </a:t>
            </a:r>
          </a:p>
          <a:p>
            <a:pPr lvl="1"/>
            <a:r>
              <a:rPr lang="en-US" sz="1700" b="1" dirty="0"/>
              <a:t>Pure C++ </a:t>
            </a:r>
            <a:r>
              <a:rPr lang="en-US" sz="1700" dirty="0"/>
              <a:t>implementation designed for minimal memory and computation footprint. </a:t>
            </a:r>
          </a:p>
          <a:p>
            <a:r>
              <a:rPr lang="en-US" sz="1900" b="1" dirty="0"/>
              <a:t>Optimized for CPU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Tailored for efficient execution on consumer-grade CPUs with low-level optimizations. </a:t>
            </a:r>
          </a:p>
          <a:p>
            <a:pPr lvl="2"/>
            <a:r>
              <a:rPr lang="en-US" sz="1500" dirty="0"/>
              <a:t>Includes integration with low-level Arm optimized operators such as (</a:t>
            </a:r>
            <a:r>
              <a:rPr lang="en-US" sz="1500" b="1" dirty="0" err="1"/>
              <a:t>KleidiAI</a:t>
            </a:r>
            <a:r>
              <a:rPr lang="en-US" sz="1500" dirty="0"/>
              <a:t>)</a:t>
            </a:r>
          </a:p>
          <a:p>
            <a:r>
              <a:rPr lang="en-US" sz="1900" b="1" dirty="0"/>
              <a:t>Resource-Constrained Environments:</a:t>
            </a:r>
          </a:p>
          <a:p>
            <a:pPr lvl="1"/>
            <a:r>
              <a:rPr lang="en-US" sz="1700" dirty="0"/>
              <a:t>Ideal for edge deployment and devices with limited resources </a:t>
            </a:r>
          </a:p>
          <a:p>
            <a:r>
              <a:rPr lang="en-US" sz="1900" b="1" dirty="0"/>
              <a:t>Simplicity &amp; Accessibility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Minimal dependencies and straightforward integration. </a:t>
            </a:r>
          </a:p>
          <a:p>
            <a:r>
              <a:rPr lang="en-US" sz="1900" b="1" dirty="0"/>
              <a:t>Targeted for inference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Streamlined for inference tasks, balancing performance with resource efficiency</a:t>
            </a:r>
          </a:p>
          <a:p>
            <a:pPr lvl="1"/>
            <a:r>
              <a:rPr lang="en-US" sz="1700" dirty="0"/>
              <a:t>Limited to a select number of LLM Architectures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7AB0D-076B-96C5-7AFF-BBF1DC90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3" y="2659656"/>
            <a:ext cx="4847493" cy="15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43B7D6-4B73-B95C-BDCD-ABADB1A96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32964"/>
            <a:ext cx="7729855" cy="49483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Efficient inference on CPUs: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CPUs offer cost, and energy advantages making them viable for a wide range of inference tasks despite rising model complexity.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Optimizing Through Graph Structures: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Using a directed acyclic graph (DAG) simplifies understanding and enables powerful optimizations, such as operator fusion and parallel processing.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Static vs. Dynamic Execution: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Graph mode (static compilation) delivers predictable, optimized performance, ideal for production.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Eager execution and JIT provide flexibility and rapid prototyping, adapting to dynamic inputs and control flows.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Hardware-Level Enhancements: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Leveraging specialized instructions and micro-kernels (e.g. NEON, SVE, I8MM) ensures that CPU inference can meet low-latency and high throughput demands, even in resource constrained environments.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900" b="1" dirty="0"/>
              <a:t>Framework Ecosystem: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500" dirty="0"/>
              <a:t>A variety of frameworks and libraries (e.g., </a:t>
            </a:r>
            <a:r>
              <a:rPr lang="en-US" altLang="en-US" sz="1500" dirty="0" err="1"/>
              <a:t>PyTorch</a:t>
            </a:r>
            <a:r>
              <a:rPr lang="en-US" altLang="en-US" sz="1500" dirty="0"/>
              <a:t>, Arm Compute Library, </a:t>
            </a:r>
            <a:r>
              <a:rPr lang="en-US" altLang="en-US" sz="1500" dirty="0" err="1"/>
              <a:t>Llama.cpp</a:t>
            </a:r>
            <a:r>
              <a:rPr lang="en-US" altLang="en-US" sz="1500" dirty="0"/>
              <a:t>) support these optimizations, catering to diverse deployment scenarios from cloud to the edge.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55381"/>
            <a:ext cx="7729855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&amp; Energy Efficiency with CPUs:</a:t>
            </a:r>
            <a:r>
              <a:rPr lang="en-GB" sz="1900" dirty="0"/>
              <a:t>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Understand how leveraging CPUs reduces capital/operational expenses.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Challenges of 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Identify the impact of growing compute requirements, memory bandwidth limits, and latency constraints.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Graph-Based Computation: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Explain how computation graphs (DAGs) model operations and data flow.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Execution Modes &amp; Compilation Techniques: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Differentiate between graph mode (static/compiled) and eager mode (dynamic) execution.</a:t>
            </a:r>
          </a:p>
          <a:p>
            <a:r>
              <a:rPr lang="en-GB" sz="1900" b="1" dirty="0"/>
              <a:t>Framework Ecosystem:</a:t>
            </a:r>
            <a:endParaRPr lang="en-GB" sz="19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 variety of frameworks and libraries (e.g., </a:t>
            </a:r>
            <a:r>
              <a:rPr lang="en-GB" sz="1700" dirty="0" err="1"/>
              <a:t>PyTorch</a:t>
            </a:r>
            <a:r>
              <a:rPr lang="en-GB" sz="1700" dirty="0"/>
              <a:t>, Arm Compute Library, </a:t>
            </a:r>
            <a:r>
              <a:rPr lang="en-GB" sz="1700" dirty="0" err="1"/>
              <a:t>Llama.cpp</a:t>
            </a:r>
            <a:r>
              <a:rPr lang="en-GB" sz="1700" dirty="0"/>
              <a:t>) support these optimizations, catering to diverse deployment scenarios—from cloud to edge.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75BD6-4D2D-353B-F3A6-B0663A98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60A5-8ACC-C382-64EA-20C16D76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Why Optimize for CPU Inference?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28BF03-F5C5-9C5F-8F4B-212DFB673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63690"/>
            <a:ext cx="5419851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Efficiency: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 existing CPUs to lower capital and operational expenses versus investing in specialized GPUs.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Ubiquity: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CPUs power most edge devices and servers, ensuring broad compatibility and seamless integration.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Energy Efficiency &amp; Latency: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 Tailored optimizations (e.g., vectorized operations) reduce energy consumption and deliver fast, real-time responses.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Data Security: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Local inference minimizes data transmission, enhancing privacy and simplifying compliance with regulations. </a:t>
            </a:r>
            <a:r>
              <a:rPr lang="en-GB" sz="1900" dirty="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9AEE8-A3C1-C8F8-4066-81F8E5228E70}"/>
              </a:ext>
            </a:extLst>
          </p:cNvPr>
          <p:cNvSpPr txBox="1"/>
          <p:nvPr/>
        </p:nvSpPr>
        <p:spPr>
          <a:xfrm>
            <a:off x="8065987" y="4880492"/>
            <a:ext cx="2017261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Cortex-A57 Processor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01DCA-FDF1-7923-1616-8FB713F5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95" y="1434103"/>
            <a:ext cx="4684447" cy="33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3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b="1" dirty="0"/>
              <a:t>Revisiting CPU Inference Challenges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0652AD-0C8E-E9D0-26CF-DEC6D1DCB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58" y="1290687"/>
            <a:ext cx="4575789" cy="5089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Generative AI Model compute requirements are growing 4-5x per Year.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Memory &amp; Data Throughput Bottlenecks: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Large models demand high memory bandwidth and efficient data movement, which can stress CPU memory hierarchies.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Scalability: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heavy computational load of generative AI challenges multi-threaded processing and optimal core utilization on CPUs.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Stringent Low-Latency Demands</a:t>
            </a:r>
            <a:r>
              <a:rPr lang="en-GB" sz="1200" b="1" dirty="0"/>
              <a:t>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Real-time inference applications require minimal latency, posing difficulties for traditional CPU setups under high workloads.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DCA8-1748-8BB9-1624-10B04EA8B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366" y="1920085"/>
            <a:ext cx="6213929" cy="3017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DC7EA7-D097-6D48-875E-4FE5931C9463}"/>
              </a:ext>
            </a:extLst>
          </p:cNvPr>
          <p:cNvSpPr txBox="1"/>
          <p:nvPr/>
        </p:nvSpPr>
        <p:spPr>
          <a:xfrm>
            <a:off x="5175740" y="5020231"/>
            <a:ext cx="7016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Jaime Sevilla and Edu Roldán (2024), "Training Compute of Frontier AI Models Grows by 4-5x per Year". </a:t>
            </a:r>
            <a:r>
              <a:rPr lang="en-GB" sz="1400" i="1" dirty="0">
                <a:effectLst/>
              </a:rPr>
              <a:t>Published online at </a:t>
            </a:r>
            <a:r>
              <a:rPr lang="en-GB" sz="1400" i="1" dirty="0" err="1">
                <a:effectLst/>
              </a:rPr>
              <a:t>epoch.ai</a:t>
            </a:r>
            <a:r>
              <a:rPr lang="en-GB" sz="1400" i="1" dirty="0">
                <a:effectLst/>
              </a:rPr>
              <a:t>.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07C1-85DC-CDC7-E670-5F9B394A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Model as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DEC1-E368-FAF9-656D-502089D81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1010"/>
            <a:ext cx="5408909" cy="4948335"/>
          </a:xfrm>
        </p:spPr>
        <p:txBody>
          <a:bodyPr/>
          <a:lstStyle/>
          <a:p>
            <a:r>
              <a:rPr lang="en-GB" sz="1900" b="1" dirty="0"/>
              <a:t>Graph Structure:</a:t>
            </a:r>
          </a:p>
          <a:p>
            <a:pPr lvl="1"/>
            <a:r>
              <a:rPr lang="en-GB" sz="1700" b="1" dirty="0"/>
              <a:t>Nodes:</a:t>
            </a:r>
            <a:r>
              <a:rPr lang="en-GB" sz="1700" dirty="0"/>
              <a:t> Represent operations (e.g., layers, activations, transformations) within the model.</a:t>
            </a:r>
          </a:p>
          <a:p>
            <a:pPr lvl="1"/>
            <a:r>
              <a:rPr lang="en-GB" sz="1700" b="1" dirty="0"/>
              <a:t>Edges:</a:t>
            </a:r>
            <a:r>
              <a:rPr lang="en-GB" sz="1700" dirty="0"/>
              <a:t> Depict data flow and dependencies between operations.</a:t>
            </a:r>
          </a:p>
          <a:p>
            <a:r>
              <a:rPr lang="en-GB" sz="1900" b="1" dirty="0"/>
              <a:t>Directed Acyclic Graph (DAG):</a:t>
            </a:r>
          </a:p>
          <a:p>
            <a:pPr lvl="1"/>
            <a:r>
              <a:rPr lang="en-GB" sz="1700" dirty="0"/>
              <a:t>Ensures a clear, sequential execution order from input to output without circular dependencies.</a:t>
            </a:r>
          </a:p>
          <a:p>
            <a:r>
              <a:rPr lang="en-GB" sz="1900" b="1" dirty="0"/>
              <a:t>Visualization &amp; Analysis:</a:t>
            </a:r>
          </a:p>
          <a:p>
            <a:pPr lvl="1"/>
            <a:r>
              <a:rPr lang="en-GB" sz="1700" dirty="0"/>
              <a:t>Simplifies understanding and debugging of complex models.</a:t>
            </a:r>
          </a:p>
          <a:p>
            <a:pPr lvl="1"/>
            <a:r>
              <a:rPr lang="en-GB" sz="1700" dirty="0"/>
              <a:t>Provides a framework for optimization by identifying redundant operations and enabling parallel execution.</a:t>
            </a:r>
          </a:p>
          <a:p>
            <a:r>
              <a:rPr lang="en-GB" sz="1900" b="1" dirty="0"/>
              <a:t>Foundation for Optimization:</a:t>
            </a:r>
          </a:p>
          <a:p>
            <a:pPr lvl="1"/>
            <a:r>
              <a:rPr lang="en-GB" sz="1700" dirty="0"/>
              <a:t>Enables advanced techniques like operator fusion, dynamic graph compilation, and runtime scheduling.</a:t>
            </a:r>
          </a:p>
          <a:p>
            <a:pPr marL="780415" lvl="2" indent="0">
              <a:buNone/>
            </a:pPr>
            <a:r>
              <a:rPr lang="en-GB" dirty="0"/>
              <a:t>			</a:t>
            </a:r>
          </a:p>
          <a:p>
            <a:pPr marL="780415" lvl="2" indent="0">
              <a:buNone/>
            </a:pPr>
            <a:endParaRPr lang="en-GB" dirty="0"/>
          </a:p>
          <a:p>
            <a:pPr marL="780415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FCE3C-664E-7304-D040-A5EB1ED9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74691"/>
            <a:ext cx="5833260" cy="3735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0C11-F240-1075-E009-C3464068B329}"/>
              </a:ext>
            </a:extLst>
          </p:cNvPr>
          <p:cNvSpPr txBox="1"/>
          <p:nvPr/>
        </p:nvSpPr>
        <p:spPr>
          <a:xfrm>
            <a:off x="6823670" y="490077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+mn-lt"/>
              </a:rPr>
              <a:t>Directed Acyclic Graph of Apple </a:t>
            </a:r>
            <a:r>
              <a:rPr lang="en-GB" sz="1400" dirty="0" err="1">
                <a:latin typeface="+mn-lt"/>
              </a:rPr>
              <a:t>OpenELM</a:t>
            </a:r>
            <a:r>
              <a:rPr lang="en-GB" sz="1400" dirty="0">
                <a:latin typeface="+mn-lt"/>
              </a:rPr>
              <a:t> transformer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294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98B9-F493-2063-0D8C-A5DFD2B0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 vs. Eager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A34F-8039-B163-3CBB-68160BB4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433415"/>
            <a:ext cx="4876346" cy="4948335"/>
          </a:xfrm>
        </p:spPr>
        <p:txBody>
          <a:bodyPr/>
          <a:lstStyle/>
          <a:p>
            <a:r>
              <a:rPr lang="en-US" sz="1900" dirty="0"/>
              <a:t>Graph Mode </a:t>
            </a:r>
          </a:p>
          <a:p>
            <a:pPr lvl="1"/>
            <a:r>
              <a:rPr lang="en-US" sz="1700" dirty="0"/>
              <a:t>Defines the entire computation graph before execution. </a:t>
            </a:r>
          </a:p>
          <a:p>
            <a:r>
              <a:rPr lang="en-US" sz="1900" dirty="0"/>
              <a:t>Compile-Time Optimizations: </a:t>
            </a:r>
          </a:p>
          <a:p>
            <a:pPr lvl="1"/>
            <a:r>
              <a:rPr lang="en-US" sz="1700" dirty="0"/>
              <a:t>Enables operator fusion, constant folding, and global optimizations </a:t>
            </a:r>
          </a:p>
          <a:p>
            <a:r>
              <a:rPr lang="en-US" sz="1900" dirty="0"/>
              <a:t>Eager Mode</a:t>
            </a:r>
          </a:p>
          <a:p>
            <a:pPr lvl="1"/>
            <a:r>
              <a:rPr lang="en-US" sz="1700" dirty="0"/>
              <a:t>Immediate Execution: </a:t>
            </a:r>
          </a:p>
          <a:p>
            <a:pPr lvl="2"/>
            <a:r>
              <a:rPr lang="en-US" sz="1500" dirty="0" err="1"/>
              <a:t>Opterations</a:t>
            </a:r>
            <a:r>
              <a:rPr lang="en-US" sz="1500" dirty="0"/>
              <a:t> execute as they are called, allowing dynamic control flow </a:t>
            </a:r>
          </a:p>
          <a:p>
            <a:pPr lvl="1"/>
            <a:r>
              <a:rPr lang="en-US" sz="1700" dirty="0"/>
              <a:t>East of Debugging </a:t>
            </a:r>
          </a:p>
          <a:p>
            <a:pPr lvl="2"/>
            <a:r>
              <a:rPr lang="en-US" sz="1500" dirty="0"/>
              <a:t>Intuitive and interactive, making it easier to trouble shoot and </a:t>
            </a:r>
            <a:r>
              <a:rPr lang="en-US" sz="1500" dirty="0" err="1"/>
              <a:t>prototyple</a:t>
            </a:r>
            <a:r>
              <a:rPr lang="en-US" sz="1500" dirty="0"/>
              <a:t>. </a:t>
            </a:r>
          </a:p>
          <a:p>
            <a:pPr lvl="1"/>
            <a:r>
              <a:rPr lang="en-US" sz="1900" dirty="0"/>
              <a:t>Limited Global Optimizations: </a:t>
            </a:r>
          </a:p>
          <a:p>
            <a:pPr lvl="2"/>
            <a:r>
              <a:rPr lang="en-US" sz="1500" dirty="0"/>
              <a:t>Fewer opportunities for compile-time performance enhancements.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3559-6213-68F3-0289-C9E5EBE0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996" y="3434926"/>
            <a:ext cx="4291628" cy="24759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3BAD5-839A-CD6C-5B77-8D7F69F0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96" y="528380"/>
            <a:ext cx="3337035" cy="2365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FDEAF-5580-07B9-F487-1878C757C032}"/>
              </a:ext>
            </a:extLst>
          </p:cNvPr>
          <p:cNvSpPr txBox="1"/>
          <p:nvPr/>
        </p:nvSpPr>
        <p:spPr>
          <a:xfrm>
            <a:off x="6228996" y="602184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Graph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1.x)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C5ADA-9648-A85A-3D91-2E6EDEE0DE4D}"/>
              </a:ext>
            </a:extLst>
          </p:cNvPr>
          <p:cNvSpPr txBox="1"/>
          <p:nvPr/>
        </p:nvSpPr>
        <p:spPr>
          <a:xfrm>
            <a:off x="6228996" y="2945879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Eager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2.x)</a:t>
            </a:r>
          </a:p>
        </p:txBody>
      </p:sp>
    </p:spTree>
    <p:extLst>
      <p:ext uri="{BB962C8B-B14F-4D97-AF65-F5344CB8AC3E}">
        <p14:creationId xmlns:p14="http://schemas.microsoft.com/office/powerpoint/2010/main" val="379279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8107-128E-CC2E-9D95-03FA7BDD1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C5E7-FC10-D0A7-E139-E51B9F5E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Dynamic Graph Compilation on CPUs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55897F-555D-5318-710F-8532E55C9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01" y="1273739"/>
            <a:ext cx="563110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Definition: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process of transforming a dynamic (runtime-evolving) computation graph into optimized machine code on the fly.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Key Mechanisms: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Just-In-Time (JIT) Compilation</a:t>
            </a:r>
            <a:r>
              <a:rPr lang="en-GB" sz="1700" dirty="0"/>
              <a:t>: Compile portions of the graph during execution.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Operator Fusion &amp; Inlining</a:t>
            </a:r>
            <a:r>
              <a:rPr lang="en-GB" sz="1700" dirty="0"/>
              <a:t>: Merges multiple operations to reduce overhead. (e.g.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torch.jit.trace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Benefits: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Adaptability</a:t>
            </a:r>
            <a:r>
              <a:rPr lang="en-GB" sz="1700" dirty="0"/>
              <a:t>: Adjusts to changing input shapes and model behaviour (e.g.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nn.AdaptiveMaxPool2d</a:t>
            </a:r>
            <a:r>
              <a:rPr lang="en-GB" sz="1700" dirty="0"/>
              <a:t>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Improved Performance</a:t>
            </a:r>
            <a:r>
              <a:rPr lang="en-GB" sz="1700" dirty="0"/>
              <a:t>: Generates code optimized for current workload, reducing latency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Flexibility</a:t>
            </a:r>
            <a:r>
              <a:rPr lang="en-GB" sz="1700" dirty="0"/>
              <a:t>: Supports dynamic model structures without a complete recompilation.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520102-AE9C-60AF-3E7E-3EDDE590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04186"/>
              </p:ext>
            </p:extLst>
          </p:nvPr>
        </p:nvGraphicFramePr>
        <p:xfrm>
          <a:off x="6437409" y="2081137"/>
          <a:ext cx="5537316" cy="289669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66768">
                  <a:extLst>
                    <a:ext uri="{9D8B030D-6E8A-4147-A177-3AD203B41FA5}">
                      <a16:colId xmlns:a16="http://schemas.microsoft.com/office/drawing/2014/main" val="301880504"/>
                    </a:ext>
                  </a:extLst>
                </a:gridCol>
                <a:gridCol w="2029767">
                  <a:extLst>
                    <a:ext uri="{9D8B030D-6E8A-4147-A177-3AD203B41FA5}">
                      <a16:colId xmlns:a16="http://schemas.microsoft.com/office/drawing/2014/main" val="501206931"/>
                    </a:ext>
                  </a:extLst>
                </a:gridCol>
                <a:gridCol w="2240781">
                  <a:extLst>
                    <a:ext uri="{9D8B030D-6E8A-4147-A177-3AD203B41FA5}">
                      <a16:colId xmlns:a16="http://schemas.microsoft.com/office/drawing/2014/main" val="3930883487"/>
                    </a:ext>
                  </a:extLst>
                </a:gridCol>
              </a:tblGrid>
              <a:tr h="3572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JIT Compilation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Static Compilation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60995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Execution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 (on-the-fly)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Predefined (ahead of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39303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at runtime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before execution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7889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Adjusts to workload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Fixed, less flexible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51074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Slight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compilation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5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33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D358-9007-A2C3-513B-E662484E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Graph Compilation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F2E3-DB73-0D56-E931-8BC09FF81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71" y="1181252"/>
            <a:ext cx="5696962" cy="4948335"/>
          </a:xfrm>
        </p:spPr>
        <p:txBody>
          <a:bodyPr/>
          <a:lstStyle/>
          <a:p>
            <a:r>
              <a:rPr lang="en-US" sz="1900" b="1" dirty="0"/>
              <a:t>Definition: </a:t>
            </a:r>
          </a:p>
          <a:p>
            <a:pPr lvl="1"/>
            <a:r>
              <a:rPr lang="en-US" sz="1700" dirty="0"/>
              <a:t>The entire computation graph is defined, optimized and compiled ahead of execution. </a:t>
            </a:r>
          </a:p>
          <a:p>
            <a:pPr lvl="1"/>
            <a:r>
              <a:rPr lang="en-US" sz="1700" dirty="0"/>
              <a:t>The structure remains fixed throughout runtime. </a:t>
            </a:r>
          </a:p>
          <a:p>
            <a:r>
              <a:rPr lang="en-US" sz="1900" b="1" dirty="0"/>
              <a:t>Key Mechanisms: </a:t>
            </a:r>
          </a:p>
          <a:p>
            <a:pPr lvl="1"/>
            <a:r>
              <a:rPr lang="en-US" sz="1700" b="1" dirty="0"/>
              <a:t>Operator fusion</a:t>
            </a:r>
            <a:r>
              <a:rPr lang="en-US" sz="1700" dirty="0"/>
              <a:t>, </a:t>
            </a:r>
            <a:r>
              <a:rPr lang="en-US" sz="1700" b="1" dirty="0"/>
              <a:t>constant folding</a:t>
            </a:r>
            <a:r>
              <a:rPr lang="en-US" sz="1700" dirty="0"/>
              <a:t>, and </a:t>
            </a:r>
            <a:r>
              <a:rPr lang="en-US" sz="1700" b="1" dirty="0"/>
              <a:t>memory layout adjustments</a:t>
            </a:r>
            <a:r>
              <a:rPr lang="en-US" sz="1700" dirty="0"/>
              <a:t> are performed at compile time. </a:t>
            </a:r>
          </a:p>
          <a:p>
            <a:pPr lvl="1"/>
            <a:r>
              <a:rPr lang="en-US" sz="1700" b="1" dirty="0"/>
              <a:t>Global Analysis</a:t>
            </a:r>
            <a:r>
              <a:rPr lang="en-US" sz="1700" dirty="0"/>
              <a:t>: Enables comprehensive optimization across the </a:t>
            </a:r>
            <a:r>
              <a:rPr lang="en-US" sz="1700" b="1" dirty="0"/>
              <a:t>entire graph</a:t>
            </a:r>
            <a:r>
              <a:rPr lang="en-US" sz="1700" dirty="0"/>
              <a:t>, considering all dependencies</a:t>
            </a:r>
          </a:p>
          <a:p>
            <a:r>
              <a:rPr lang="en-US" sz="1900" b="1" dirty="0"/>
              <a:t>Benefits: </a:t>
            </a:r>
          </a:p>
          <a:p>
            <a:pPr lvl="1"/>
            <a:r>
              <a:rPr lang="en-US" sz="1700" b="1" dirty="0"/>
              <a:t>Enhanced Performance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Global optimizations yield highly efficient runtime execution </a:t>
            </a:r>
          </a:p>
          <a:p>
            <a:pPr lvl="1"/>
            <a:r>
              <a:rPr lang="en-US" sz="1700" b="1" dirty="0"/>
              <a:t>Predictability</a:t>
            </a:r>
            <a:r>
              <a:rPr lang="en-US" sz="1900" dirty="0"/>
              <a:t>:</a:t>
            </a:r>
          </a:p>
          <a:p>
            <a:pPr lvl="2"/>
            <a:r>
              <a:rPr lang="en-US" sz="1500" dirty="0"/>
              <a:t>Deterministic execution flow ideal for production environments. </a:t>
            </a:r>
          </a:p>
          <a:p>
            <a:pPr lvl="1"/>
            <a:r>
              <a:rPr lang="en-US" sz="1700" b="1" dirty="0"/>
              <a:t>Optimized Hardware Utilization</a:t>
            </a:r>
            <a:r>
              <a:rPr lang="en-US" sz="1900" dirty="0"/>
              <a:t>: </a:t>
            </a:r>
          </a:p>
          <a:p>
            <a:pPr lvl="2"/>
            <a:r>
              <a:rPr lang="en-US" sz="1500" dirty="0"/>
              <a:t>Pre-compiled kernels can better exploit specialized CPU features.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763D6-6964-0D93-41F2-B4426122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052" y="329921"/>
            <a:ext cx="2273300" cy="4300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A867D-618F-995C-F7A7-B54E0E6C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75" y="476250"/>
            <a:ext cx="2273300" cy="383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52115-AE87-83EE-29CB-396E8EB38D65}"/>
              </a:ext>
            </a:extLst>
          </p:cNvPr>
          <p:cNvSpPr txBox="1"/>
          <p:nvPr/>
        </p:nvSpPr>
        <p:spPr>
          <a:xfrm>
            <a:off x="6823670" y="4900773"/>
            <a:ext cx="4671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Identical Operations, different graphs. Left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operation is separate operator. In right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has been </a:t>
            </a:r>
            <a:r>
              <a:rPr lang="en-US" sz="1600" b="1" dirty="0">
                <a:latin typeface="+mn-lt"/>
              </a:rPr>
              <a:t>fused</a:t>
            </a:r>
            <a:r>
              <a:rPr lang="en-US" sz="1600" dirty="0">
                <a:latin typeface="+mn-lt"/>
              </a:rPr>
              <a:t> into the preceding convolution layer. </a:t>
            </a:r>
          </a:p>
        </p:txBody>
      </p:sp>
    </p:spTree>
    <p:extLst>
      <p:ext uri="{BB962C8B-B14F-4D97-AF65-F5344CB8AC3E}">
        <p14:creationId xmlns:p14="http://schemas.microsoft.com/office/powerpoint/2010/main" val="99358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Static vs. Dynamic Compilation – A Comparison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17996E-E208-FD68-1A3A-4BBFA8E5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31364"/>
            <a:ext cx="5429899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Static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Graph fixed and </a:t>
            </a:r>
            <a:r>
              <a:rPr lang="en-GB" altLang="en-US" sz="1500" b="1" dirty="0"/>
              <a:t>compiled ahead-of-time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Global optimizations </a:t>
            </a:r>
            <a:r>
              <a:rPr lang="en-GB" altLang="en-US" sz="1500" dirty="0"/>
              <a:t>yield deterministic performance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Ideal for stable, production workloads.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5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More predictable performance (fewer surprises at runtime).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Often faster execution for stable workloads.</a:t>
            </a:r>
            <a:endParaRPr lang="en-GB" sz="1400" b="1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However, less flexibility if input shapes or control flow vary widely.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Some deep learning frameworks when using ahead-of-time graph compilation (e.g., XLA, TVM, some ONNX runtime scenarios, </a:t>
            </a:r>
            <a:r>
              <a:rPr lang="en-GB" sz="1400" dirty="0" err="1"/>
              <a:t>Lamma.cpp</a:t>
            </a:r>
            <a:r>
              <a:rPr lang="en-GB" sz="1400" dirty="0"/>
              <a:t>).</a:t>
            </a:r>
            <a:endParaRPr lang="en-GB" altLang="en-US" sz="1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51E5-1DAA-0298-93CA-12D8896A3A96}"/>
              </a:ext>
            </a:extLst>
          </p:cNvPr>
          <p:cNvSpPr txBox="1">
            <a:spLocks/>
          </p:cNvSpPr>
          <p:nvPr/>
        </p:nvSpPr>
        <p:spPr>
          <a:xfrm>
            <a:off x="6480357" y="1358529"/>
            <a:ext cx="5429899" cy="49483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Dynamic Compilation: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b="1" dirty="0"/>
              <a:t>On-the-fly JIT </a:t>
            </a:r>
            <a:r>
              <a:rPr lang="en-GB" altLang="en-US" sz="1500" dirty="0"/>
              <a:t>optimizations during runtime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Adapts to changing inputs and control flow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altLang="en-US" sz="1500" dirty="0"/>
              <a:t>Offers flexibility with potential runtime overhead.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altLang="en-US" sz="19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Adapts to different runtime conditions.</a:t>
            </a:r>
            <a:r>
              <a:rPr lang="en-GB" altLang="en-US" sz="1500" b="1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Easier prototyping and debugging because you can quickly change code.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/>
              <a:t>Might introduce overhead (warm-up time or re-compilation).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alt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Examples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400" dirty="0" err="1"/>
              <a:t>PyTorch’s</a:t>
            </a:r>
            <a:r>
              <a:rPr lang="en-GB" sz="1400" dirty="0"/>
              <a:t> eager mode, TensorFlow’s eager execution, or </a:t>
            </a:r>
            <a:r>
              <a:rPr lang="en-GB" sz="1400" dirty="0" err="1"/>
              <a:t>TorchScript</a:t>
            </a:r>
            <a:r>
              <a:rPr lang="en-GB" sz="1400" dirty="0"/>
              <a:t> JIT falls somewhere in between static and dynamic.</a:t>
            </a:r>
            <a:endParaRPr lang="en-GB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9670</TotalTime>
  <Words>1623</Words>
  <Application>Microsoft Macintosh PowerPoint</Application>
  <PresentationFormat>Widescreen</PresentationFormat>
  <Paragraphs>194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Consolas</vt:lpstr>
      <vt:lpstr>system-ui</vt:lpstr>
      <vt:lpstr>Wingdings</vt:lpstr>
      <vt:lpstr>Arm_Public_2024</vt:lpstr>
      <vt:lpstr>ML Frameworks and Optimised Libraries (Chapter 3)</vt:lpstr>
      <vt:lpstr>Learning Objectives</vt:lpstr>
      <vt:lpstr>Why Optimize for CPU Inference?</vt:lpstr>
      <vt:lpstr>Revisiting CPU Inference Challenges</vt:lpstr>
      <vt:lpstr>Generative AI Model as a Graph</vt:lpstr>
      <vt:lpstr>Graph Mode vs. Eager Mode </vt:lpstr>
      <vt:lpstr>Dynamic Graph Compilation on CPUs</vt:lpstr>
      <vt:lpstr>Static Graph Compilation </vt:lpstr>
      <vt:lpstr>Static vs. Dynamic Compilation – A Comparison</vt:lpstr>
      <vt:lpstr>Overview of ML Frameworks on Arm</vt:lpstr>
      <vt:lpstr>PyTorch on Arm</vt:lpstr>
      <vt:lpstr>Optimised Libraries – KleidiAI</vt:lpstr>
      <vt:lpstr>Llama.cpp for Lightweight Inference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196</cp:revision>
  <dcterms:created xsi:type="dcterms:W3CDTF">2024-11-20T09:48:17Z</dcterms:created>
  <dcterms:modified xsi:type="dcterms:W3CDTF">2025-02-11T19:54:22Z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